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709160" cy="6858000"/>
          </a:xfrm>
          <a:prstGeom prst="rect">
            <a:avLst/>
          </a:prstGeom>
          <a:solidFill>
            <a:srgbClr val="1C3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C3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411480"/>
            <a:ext cx="402336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E8D7B0"/>
                </a:solidFill>
                <a:latin typeface="Calibri"/>
              </a:rPr>
              <a:t>ADIS AGROSEL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1051560"/>
            <a:ext cx="4023360" cy="1920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000" b="0">
                <a:solidFill>
                  <a:srgbClr val="FFFCF7"/>
                </a:solidFill>
                <a:latin typeface="Calibri"/>
              </a:rPr>
              <a:t>El portal en un solo lugar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2880360"/>
            <a:ext cx="3931920" cy="10058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E8D7B0"/>
                </a:solidFill>
                <a:latin typeface="Calibri"/>
              </a:rPr>
              <a:t>Sell out y sell in, con la meta y el pago a la vista.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0" y="347472"/>
            <a:ext cx="6766560" cy="1353312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2700">
            <a:solidFill>
              <a:srgbClr val="E3D9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285232" y="548640"/>
            <a:ext cx="6309360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1C3D32"/>
                </a:solidFill>
                <a:latin typeface="Calibri"/>
              </a:rPr>
              <a:t>Una sola versión de la venta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85232" y="987552"/>
            <a:ext cx="6309360" cy="5486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5A544A"/>
                </a:solidFill>
                <a:latin typeface="Calibri"/>
              </a:rPr>
              <a:t>El fabricante ve la red sin esperar un Excel distinto de cada quien.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0" y="1828800"/>
            <a:ext cx="6766560" cy="1353312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2700">
            <a:solidFill>
              <a:srgbClr val="E3D9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85232" y="2029968"/>
            <a:ext cx="6309360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1C3D32"/>
                </a:solidFill>
                <a:latin typeface="Calibri"/>
              </a:rPr>
              <a:t>Cada quien ve lo suyo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85232" y="2468880"/>
            <a:ext cx="6309360" cy="5486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5A544A"/>
                </a:solidFill>
                <a:latin typeface="Calibri"/>
              </a:rPr>
              <a:t>Un distribuidor no abre la información de su competidor.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0" y="3310128"/>
            <a:ext cx="6766560" cy="1353312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2700">
            <a:solidFill>
              <a:srgbClr val="E3D9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85232" y="3511296"/>
            <a:ext cx="6309360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1C3D32"/>
                </a:solidFill>
                <a:latin typeface="Calibri"/>
              </a:rPr>
              <a:t>La captura no se inventa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85232" y="3950208"/>
            <a:ext cx="6309360" cy="5486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5A544A"/>
                </a:solidFill>
                <a:latin typeface="Calibri"/>
              </a:rPr>
              <a:t>Cliente, vendedor y producto salen del catálogo. La unidad la fija el producto.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0" y="4791456"/>
            <a:ext cx="6766560" cy="1353312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2700">
            <a:solidFill>
              <a:srgbClr val="E3D9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285232" y="4992624"/>
            <a:ext cx="6309360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1C3D32"/>
                </a:solidFill>
                <a:latin typeface="Calibri"/>
              </a:rPr>
              <a:t>Del dato al pago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85232" y="5431536"/>
            <a:ext cx="6309360" cy="5486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5A544A"/>
                </a:solidFill>
                <a:latin typeface="Calibri"/>
              </a:rPr>
              <a:t>Lo capturado alimenta el importe de sell out y el efectivo de sell in.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0" y="6473952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A544A"/>
                </a:solidFill>
                <a:latin typeface="Calibri"/>
              </a:rPr>
              <a:t>Adis Agrosel   ·   Propuesta del portal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424160" y="6473952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A544A"/>
                </a:solidFill>
                <a:latin typeface="Calibri"/>
              </a:rPr>
              <a:t>01  / 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C3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A68445"/>
                </a:solidFill>
                <a:latin typeface="Calibri"/>
              </a:rPr>
              <a:t>ADIS AGROSEL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493776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A68445"/>
                </a:solidFill>
                <a:latin typeface="Calibri"/>
              </a:rPr>
              <a:t>PÁGINA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749808"/>
            <a:ext cx="5029200" cy="6400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600" b="0">
                <a:solidFill>
                  <a:srgbClr val="1C3D32"/>
                </a:solidFill>
                <a:latin typeface="Calibri"/>
              </a:rPr>
              <a:t>Dashboard</a:t>
            </a:r>
          </a:p>
        </p:txBody>
      </p:sp>
      <p:sp>
        <p:nvSpPr>
          <p:cNvPr id="7" name="Oval 6"/>
          <p:cNvSpPr/>
          <p:nvPr/>
        </p:nvSpPr>
        <p:spPr>
          <a:xfrm>
            <a:off x="475488" y="1627632"/>
            <a:ext cx="128016" cy="128016"/>
          </a:xfrm>
          <a:prstGeom prst="ellipse">
            <a:avLst/>
          </a:prstGeom>
          <a:solidFill>
            <a:srgbClr val="A684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17904"/>
            <a:ext cx="475488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C241F"/>
                </a:solidFill>
                <a:latin typeface="Calibri"/>
              </a:rPr>
              <a:t>El año en un vistazo.</a:t>
            </a:r>
          </a:p>
        </p:txBody>
      </p:sp>
      <p:sp>
        <p:nvSpPr>
          <p:cNvPr id="9" name="Oval 8"/>
          <p:cNvSpPr/>
          <p:nvPr/>
        </p:nvSpPr>
        <p:spPr>
          <a:xfrm>
            <a:off x="475488" y="2066543"/>
            <a:ext cx="128016" cy="128016"/>
          </a:xfrm>
          <a:prstGeom prst="ellipse">
            <a:avLst/>
          </a:prstGeom>
          <a:solidFill>
            <a:srgbClr val="A684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956815"/>
            <a:ext cx="475488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C241F"/>
                </a:solidFill>
                <a:latin typeface="Calibri"/>
              </a:rPr>
              <a:t>Piezas, cumplimiento, importe de sell out y efectivo de sell in.</a:t>
            </a:r>
          </a:p>
        </p:txBody>
      </p:sp>
      <p:sp>
        <p:nvSpPr>
          <p:cNvPr id="11" name="Oval 10"/>
          <p:cNvSpPr/>
          <p:nvPr/>
        </p:nvSpPr>
        <p:spPr>
          <a:xfrm>
            <a:off x="475488" y="2670048"/>
            <a:ext cx="128016" cy="128016"/>
          </a:xfrm>
          <a:prstGeom prst="ellipse">
            <a:avLst/>
          </a:prstGeom>
          <a:solidFill>
            <a:srgbClr val="A684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2560320"/>
            <a:ext cx="475488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C241F"/>
                </a:solidFill>
                <a:latin typeface="Calibri"/>
              </a:rPr>
              <a:t>Venta por distribuidor y avance mensual contra la meta.</a:t>
            </a:r>
          </a:p>
        </p:txBody>
      </p:sp>
      <p:sp>
        <p:nvSpPr>
          <p:cNvPr id="13" name="Oval 12"/>
          <p:cNvSpPr/>
          <p:nvPr/>
        </p:nvSpPr>
        <p:spPr>
          <a:xfrm>
            <a:off x="475488" y="3108960"/>
            <a:ext cx="128016" cy="128016"/>
          </a:xfrm>
          <a:prstGeom prst="ellipse">
            <a:avLst/>
          </a:prstGeom>
          <a:solidFill>
            <a:srgbClr val="A684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2999232"/>
            <a:ext cx="475488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C241F"/>
                </a:solidFill>
                <a:latin typeface="Calibri"/>
              </a:rPr>
              <a:t>Top productos y top vendedores.</a:t>
            </a:r>
          </a:p>
        </p:txBody>
      </p:sp>
      <p:pic>
        <p:nvPicPr>
          <p:cNvPr id="15" name="Picture 14" descr="dashbo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3560" y="1417320"/>
            <a:ext cx="6126480" cy="344728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11480" y="6473952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A544A"/>
                </a:solidFill>
                <a:latin typeface="Calibri"/>
              </a:rPr>
              <a:t>Adis Agrosel   ·   Propuesta del portal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24160" y="6473952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A544A"/>
                </a:solidFill>
                <a:latin typeface="Calibri"/>
              </a:rPr>
              <a:t>02  / 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C3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A68445"/>
                </a:solidFill>
                <a:latin typeface="Calibri"/>
              </a:rPr>
              <a:t>ADIS AGROSEL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493776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A68445"/>
                </a:solidFill>
                <a:latin typeface="Calibri"/>
              </a:rPr>
              <a:t>PÁGINA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749808"/>
            <a:ext cx="5029200" cy="6400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600" b="0">
                <a:solidFill>
                  <a:srgbClr val="1C3D32"/>
                </a:solidFill>
                <a:latin typeface="Calibri"/>
              </a:rPr>
              <a:t>Captura</a:t>
            </a:r>
          </a:p>
        </p:txBody>
      </p:sp>
      <p:sp>
        <p:nvSpPr>
          <p:cNvPr id="7" name="Oval 6"/>
          <p:cNvSpPr/>
          <p:nvPr/>
        </p:nvSpPr>
        <p:spPr>
          <a:xfrm>
            <a:off x="475488" y="1627632"/>
            <a:ext cx="128016" cy="128016"/>
          </a:xfrm>
          <a:prstGeom prst="ellipse">
            <a:avLst/>
          </a:prstGeom>
          <a:solidFill>
            <a:srgbClr val="A684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17904"/>
            <a:ext cx="475488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C241F"/>
                </a:solidFill>
                <a:latin typeface="Calibri"/>
              </a:rPr>
              <a:t>Alta de sell out, línea por línea o por archivo.</a:t>
            </a:r>
          </a:p>
        </p:txBody>
      </p:sp>
      <p:sp>
        <p:nvSpPr>
          <p:cNvPr id="9" name="Oval 8"/>
          <p:cNvSpPr/>
          <p:nvPr/>
        </p:nvSpPr>
        <p:spPr>
          <a:xfrm>
            <a:off x="475488" y="2066543"/>
            <a:ext cx="128016" cy="128016"/>
          </a:xfrm>
          <a:prstGeom prst="ellipse">
            <a:avLst/>
          </a:prstGeom>
          <a:solidFill>
            <a:srgbClr val="A684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956815"/>
            <a:ext cx="475488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C241F"/>
                </a:solidFill>
                <a:latin typeface="Calibri"/>
              </a:rPr>
              <a:t>Fecha, vendedor, cliente y producto salen del catálogo.</a:t>
            </a:r>
          </a:p>
        </p:txBody>
      </p:sp>
      <p:sp>
        <p:nvSpPr>
          <p:cNvPr id="11" name="Oval 10"/>
          <p:cNvSpPr/>
          <p:nvPr/>
        </p:nvSpPr>
        <p:spPr>
          <a:xfrm>
            <a:off x="475488" y="2505456"/>
            <a:ext cx="128016" cy="128016"/>
          </a:xfrm>
          <a:prstGeom prst="ellipse">
            <a:avLst/>
          </a:prstGeom>
          <a:solidFill>
            <a:srgbClr val="A684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2395727"/>
            <a:ext cx="475488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C241F"/>
                </a:solidFill>
                <a:latin typeface="Calibri"/>
              </a:rPr>
              <a:t>La unidad queda fija. El precio se propone y se puede corregir.</a:t>
            </a:r>
          </a:p>
        </p:txBody>
      </p:sp>
      <p:sp>
        <p:nvSpPr>
          <p:cNvPr id="13" name="Oval 12"/>
          <p:cNvSpPr/>
          <p:nvPr/>
        </p:nvSpPr>
        <p:spPr>
          <a:xfrm>
            <a:off x="475488" y="3108959"/>
            <a:ext cx="128016" cy="128016"/>
          </a:xfrm>
          <a:prstGeom prst="ellipse">
            <a:avLst/>
          </a:prstGeom>
          <a:solidFill>
            <a:srgbClr val="A684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2999231"/>
            <a:ext cx="475488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C241F"/>
                </a:solidFill>
                <a:latin typeface="Calibri"/>
              </a:rPr>
              <a:t>Se guarda el lote o se carga un CSV.</a:t>
            </a:r>
          </a:p>
        </p:txBody>
      </p:sp>
      <p:pic>
        <p:nvPicPr>
          <p:cNvPr id="15" name="Picture 14" descr="captur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3560" y="1417320"/>
            <a:ext cx="6126480" cy="344728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11480" y="6473952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A544A"/>
                </a:solidFill>
                <a:latin typeface="Calibri"/>
              </a:rPr>
              <a:t>Adis Agrosel   ·   Propuesta del portal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24160" y="6473952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A544A"/>
                </a:solidFill>
                <a:latin typeface="Calibri"/>
              </a:rPr>
              <a:t>03  / 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C3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A68445"/>
                </a:solidFill>
                <a:latin typeface="Calibri"/>
              </a:rPr>
              <a:t>ADIS AGROSEL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493776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A68445"/>
                </a:solidFill>
                <a:latin typeface="Calibri"/>
              </a:rPr>
              <a:t>PÁGINA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749808"/>
            <a:ext cx="5029200" cy="6400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600" b="0">
                <a:solidFill>
                  <a:srgbClr val="1C3D32"/>
                </a:solidFill>
                <a:latin typeface="Calibri"/>
              </a:rPr>
              <a:t>Reportes</a:t>
            </a:r>
          </a:p>
        </p:txBody>
      </p:sp>
      <p:sp>
        <p:nvSpPr>
          <p:cNvPr id="7" name="Oval 6"/>
          <p:cNvSpPr/>
          <p:nvPr/>
        </p:nvSpPr>
        <p:spPr>
          <a:xfrm>
            <a:off x="475488" y="1627632"/>
            <a:ext cx="128016" cy="128016"/>
          </a:xfrm>
          <a:prstGeom prst="ellipse">
            <a:avLst/>
          </a:prstGeom>
          <a:solidFill>
            <a:srgbClr val="A684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17904"/>
            <a:ext cx="475488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C241F"/>
                </a:solidFill>
                <a:latin typeface="Calibri"/>
              </a:rPr>
              <a:t>El detalle de cada venta capturada.</a:t>
            </a:r>
          </a:p>
        </p:txBody>
      </p:sp>
      <p:sp>
        <p:nvSpPr>
          <p:cNvPr id="9" name="Oval 8"/>
          <p:cNvSpPr/>
          <p:nvPr/>
        </p:nvSpPr>
        <p:spPr>
          <a:xfrm>
            <a:off x="475488" y="2066543"/>
            <a:ext cx="128016" cy="128016"/>
          </a:xfrm>
          <a:prstGeom prst="ellipse">
            <a:avLst/>
          </a:prstGeom>
          <a:solidFill>
            <a:srgbClr val="A684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956815"/>
            <a:ext cx="475488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C241F"/>
                </a:solidFill>
                <a:latin typeface="Calibri"/>
              </a:rPr>
              <a:t>Filtro por distribuidor y búsqueda por producto, vendedor o folio.</a:t>
            </a:r>
          </a:p>
        </p:txBody>
      </p:sp>
      <p:sp>
        <p:nvSpPr>
          <p:cNvPr id="11" name="Oval 10"/>
          <p:cNvSpPr/>
          <p:nvPr/>
        </p:nvSpPr>
        <p:spPr>
          <a:xfrm>
            <a:off x="475488" y="2670048"/>
            <a:ext cx="128016" cy="128016"/>
          </a:xfrm>
          <a:prstGeom prst="ellipse">
            <a:avLst/>
          </a:prstGeom>
          <a:solidFill>
            <a:srgbClr val="A684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2560320"/>
            <a:ext cx="475488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C241F"/>
                </a:solidFill>
                <a:latin typeface="Calibri"/>
              </a:rPr>
              <a:t>Descarga a Excel del corte visible.</a:t>
            </a:r>
          </a:p>
        </p:txBody>
      </p:sp>
      <p:sp>
        <p:nvSpPr>
          <p:cNvPr id="13" name="Oval 12"/>
          <p:cNvSpPr/>
          <p:nvPr/>
        </p:nvSpPr>
        <p:spPr>
          <a:xfrm>
            <a:off x="475488" y="3108960"/>
            <a:ext cx="128016" cy="128016"/>
          </a:xfrm>
          <a:prstGeom prst="ellipse">
            <a:avLst/>
          </a:prstGeom>
          <a:solidFill>
            <a:srgbClr val="A684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2999232"/>
            <a:ext cx="475488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C241F"/>
                </a:solidFill>
                <a:latin typeface="Calibri"/>
              </a:rPr>
              <a:t>Cada usuario ve solo su red.</a:t>
            </a:r>
          </a:p>
        </p:txBody>
      </p:sp>
      <p:pic>
        <p:nvPicPr>
          <p:cNvPr id="15" name="Picture 14" descr="report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3560" y="1417320"/>
            <a:ext cx="6126480" cy="344728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11480" y="6473952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A544A"/>
                </a:solidFill>
                <a:latin typeface="Calibri"/>
              </a:rPr>
              <a:t>Adis Agrosel   ·   Propuesta del portal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24160" y="6473952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A544A"/>
                </a:solidFill>
                <a:latin typeface="Calibri"/>
              </a:rPr>
              <a:t>04  / 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C3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A68445"/>
                </a:solidFill>
                <a:latin typeface="Calibri"/>
              </a:rPr>
              <a:t>ADIS AGROSEL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493776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A68445"/>
                </a:solidFill>
                <a:latin typeface="Calibri"/>
              </a:rPr>
              <a:t>PÁGINA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749808"/>
            <a:ext cx="5029200" cy="6400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600" b="0">
                <a:solidFill>
                  <a:srgbClr val="1C3D32"/>
                </a:solidFill>
                <a:latin typeface="Calibri"/>
              </a:rPr>
              <a:t>Sell out</a:t>
            </a:r>
          </a:p>
        </p:txBody>
      </p:sp>
      <p:sp>
        <p:nvSpPr>
          <p:cNvPr id="7" name="Oval 6"/>
          <p:cNvSpPr/>
          <p:nvPr/>
        </p:nvSpPr>
        <p:spPr>
          <a:xfrm>
            <a:off x="475488" y="1627632"/>
            <a:ext cx="128016" cy="128016"/>
          </a:xfrm>
          <a:prstGeom prst="ellipse">
            <a:avLst/>
          </a:prstGeom>
          <a:solidFill>
            <a:srgbClr val="A684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17904"/>
            <a:ext cx="475488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C241F"/>
                </a:solidFill>
                <a:latin typeface="Calibri"/>
              </a:rPr>
              <a:t>La meta anual del distribuidor, en piezas.</a:t>
            </a:r>
          </a:p>
        </p:txBody>
      </p:sp>
      <p:sp>
        <p:nvSpPr>
          <p:cNvPr id="9" name="Oval 8"/>
          <p:cNvSpPr/>
          <p:nvPr/>
        </p:nvSpPr>
        <p:spPr>
          <a:xfrm>
            <a:off x="475488" y="2066543"/>
            <a:ext cx="128016" cy="128016"/>
          </a:xfrm>
          <a:prstGeom prst="ellipse">
            <a:avLst/>
          </a:prstGeom>
          <a:solidFill>
            <a:srgbClr val="A684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956815"/>
            <a:ext cx="475488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C241F"/>
                </a:solidFill>
                <a:latin typeface="Calibri"/>
              </a:rPr>
              <a:t>Menos de 80% no paga. 80% paga 2%. 100% paga 4%. 120% o más paga 6%.</a:t>
            </a:r>
          </a:p>
        </p:txBody>
      </p:sp>
      <p:sp>
        <p:nvSpPr>
          <p:cNvPr id="11" name="Oval 10"/>
          <p:cNvSpPr/>
          <p:nvPr/>
        </p:nvSpPr>
        <p:spPr>
          <a:xfrm>
            <a:off x="475488" y="2670048"/>
            <a:ext cx="128016" cy="128016"/>
          </a:xfrm>
          <a:prstGeom prst="ellipse">
            <a:avLst/>
          </a:prstGeom>
          <a:solidFill>
            <a:srgbClr val="A684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2560320"/>
            <a:ext cx="475488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C241F"/>
                </a:solidFill>
                <a:latin typeface="Calibri"/>
              </a:rPr>
              <a:t>Estados: calculado, validado y pagado.</a:t>
            </a:r>
          </a:p>
        </p:txBody>
      </p:sp>
      <p:sp>
        <p:nvSpPr>
          <p:cNvPr id="13" name="Oval 12"/>
          <p:cNvSpPr/>
          <p:nvPr/>
        </p:nvSpPr>
        <p:spPr>
          <a:xfrm>
            <a:off x="475488" y="3108960"/>
            <a:ext cx="128016" cy="128016"/>
          </a:xfrm>
          <a:prstGeom prst="ellipse">
            <a:avLst/>
          </a:prstGeom>
          <a:solidFill>
            <a:srgbClr val="A684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2999232"/>
            <a:ext cx="475488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C241F"/>
                </a:solidFill>
                <a:latin typeface="Calibri"/>
              </a:rPr>
              <a:t>La venta por cliente se abre solo para consulta.</a:t>
            </a:r>
          </a:p>
        </p:txBody>
      </p:sp>
      <p:pic>
        <p:nvPicPr>
          <p:cNvPr id="15" name="Picture 14" descr="sellou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3560" y="1417320"/>
            <a:ext cx="6126480" cy="344728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11480" y="6473952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A544A"/>
                </a:solidFill>
                <a:latin typeface="Calibri"/>
              </a:rPr>
              <a:t>Adis Agrosel   ·   Propuesta del portal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24160" y="6473952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A544A"/>
                </a:solidFill>
                <a:latin typeface="Calibri"/>
              </a:rPr>
              <a:t>05  / 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C3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A68445"/>
                </a:solidFill>
                <a:latin typeface="Calibri"/>
              </a:rPr>
              <a:t>ADIS AGROSEL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493776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A68445"/>
                </a:solidFill>
                <a:latin typeface="Calibri"/>
              </a:rPr>
              <a:t>PÁGINA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749808"/>
            <a:ext cx="5029200" cy="6400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600" b="0">
                <a:solidFill>
                  <a:srgbClr val="1C3D32"/>
                </a:solidFill>
                <a:latin typeface="Calibri"/>
              </a:rPr>
              <a:t>Sell in</a:t>
            </a:r>
          </a:p>
        </p:txBody>
      </p:sp>
      <p:sp>
        <p:nvSpPr>
          <p:cNvPr id="7" name="Oval 6"/>
          <p:cNvSpPr/>
          <p:nvPr/>
        </p:nvSpPr>
        <p:spPr>
          <a:xfrm>
            <a:off x="475488" y="1627632"/>
            <a:ext cx="128016" cy="128016"/>
          </a:xfrm>
          <a:prstGeom prst="ellipse">
            <a:avLst/>
          </a:prstGeom>
          <a:solidFill>
            <a:srgbClr val="A684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17904"/>
            <a:ext cx="475488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C241F"/>
                </a:solidFill>
                <a:latin typeface="Calibri"/>
              </a:rPr>
              <a:t>Venta directa del fabricante al distribuidor.</a:t>
            </a:r>
          </a:p>
        </p:txBody>
      </p:sp>
      <p:sp>
        <p:nvSpPr>
          <p:cNvPr id="9" name="Oval 8"/>
          <p:cNvSpPr/>
          <p:nvPr/>
        </p:nvSpPr>
        <p:spPr>
          <a:xfrm>
            <a:off x="475488" y="2066543"/>
            <a:ext cx="128016" cy="128016"/>
          </a:xfrm>
          <a:prstGeom prst="ellipse">
            <a:avLst/>
          </a:prstGeom>
          <a:solidFill>
            <a:srgbClr val="A684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956815"/>
            <a:ext cx="475488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C241F"/>
                </a:solidFill>
                <a:latin typeface="Calibri"/>
              </a:rPr>
              <a:t>La meta de cumplimiento arranca en 80% y se puede mover.</a:t>
            </a:r>
          </a:p>
        </p:txBody>
      </p:sp>
      <p:sp>
        <p:nvSpPr>
          <p:cNvPr id="11" name="Oval 10"/>
          <p:cNvSpPr/>
          <p:nvPr/>
        </p:nvSpPr>
        <p:spPr>
          <a:xfrm>
            <a:off x="475488" y="2505456"/>
            <a:ext cx="128016" cy="128016"/>
          </a:xfrm>
          <a:prstGeom prst="ellipse">
            <a:avLst/>
          </a:prstGeom>
          <a:solidFill>
            <a:srgbClr val="A684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2395727"/>
            <a:ext cx="475488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C241F"/>
                </a:solidFill>
                <a:latin typeface="Calibri"/>
              </a:rPr>
              <a:t>Si no llega a la meta, no hay puntos.</a:t>
            </a:r>
          </a:p>
        </p:txBody>
      </p:sp>
      <p:sp>
        <p:nvSpPr>
          <p:cNvPr id="13" name="Oval 12"/>
          <p:cNvSpPr/>
          <p:nvPr/>
        </p:nvSpPr>
        <p:spPr>
          <a:xfrm>
            <a:off x="475488" y="2944368"/>
            <a:ext cx="128016" cy="128016"/>
          </a:xfrm>
          <a:prstGeom prst="ellipse">
            <a:avLst/>
          </a:prstGeom>
          <a:solidFill>
            <a:srgbClr val="A684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2834639"/>
            <a:ext cx="475488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C241F"/>
                </a:solidFill>
                <a:latin typeface="Calibri"/>
              </a:rPr>
              <a:t>Los puntos se pagan en efectivo o en producto.</a:t>
            </a:r>
          </a:p>
        </p:txBody>
      </p:sp>
      <p:pic>
        <p:nvPicPr>
          <p:cNvPr id="15" name="Picture 14" descr="selli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3560" y="1417320"/>
            <a:ext cx="6126480" cy="344728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11480" y="6473952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A544A"/>
                </a:solidFill>
                <a:latin typeface="Calibri"/>
              </a:rPr>
              <a:t>Adis Agrosel   ·   Propuesta del portal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24160" y="6473952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A544A"/>
                </a:solidFill>
                <a:latin typeface="Calibri"/>
              </a:rPr>
              <a:t>06  / 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C3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A68445"/>
                </a:solidFill>
                <a:latin typeface="Calibri"/>
              </a:rPr>
              <a:t>ADIS AGROSEL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493776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A68445"/>
                </a:solidFill>
                <a:latin typeface="Calibri"/>
              </a:rPr>
              <a:t>PÁGINA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749808"/>
            <a:ext cx="5029200" cy="6400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600" b="0">
                <a:solidFill>
                  <a:srgbClr val="1C3D32"/>
                </a:solidFill>
                <a:latin typeface="Calibri"/>
              </a:rPr>
              <a:t>Convenios</a:t>
            </a:r>
          </a:p>
        </p:txBody>
      </p:sp>
      <p:sp>
        <p:nvSpPr>
          <p:cNvPr id="7" name="Oval 6"/>
          <p:cNvSpPr/>
          <p:nvPr/>
        </p:nvSpPr>
        <p:spPr>
          <a:xfrm>
            <a:off x="475488" y="1627632"/>
            <a:ext cx="128016" cy="128016"/>
          </a:xfrm>
          <a:prstGeom prst="ellipse">
            <a:avLst/>
          </a:prstGeom>
          <a:solidFill>
            <a:srgbClr val="A684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17904"/>
            <a:ext cx="475488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C241F"/>
                </a:solidFill>
                <a:latin typeface="Calibri"/>
              </a:rPr>
              <a:t>Un convenio firmado por distribuidor.</a:t>
            </a:r>
          </a:p>
        </p:txBody>
      </p:sp>
      <p:sp>
        <p:nvSpPr>
          <p:cNvPr id="9" name="Oval 8"/>
          <p:cNvSpPr/>
          <p:nvPr/>
        </p:nvSpPr>
        <p:spPr>
          <a:xfrm>
            <a:off x="475488" y="2066543"/>
            <a:ext cx="128016" cy="128016"/>
          </a:xfrm>
          <a:prstGeom prst="ellipse">
            <a:avLst/>
          </a:prstGeom>
          <a:solidFill>
            <a:srgbClr val="A684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956815"/>
            <a:ext cx="475488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C241F"/>
                </a:solidFill>
                <a:latin typeface="Calibri"/>
              </a:rPr>
              <a:t>Expedición, vigencia, firmante, meta y estatus.</a:t>
            </a:r>
          </a:p>
        </p:txBody>
      </p:sp>
      <p:sp>
        <p:nvSpPr>
          <p:cNvPr id="11" name="Oval 10"/>
          <p:cNvSpPr/>
          <p:nvPr/>
        </p:nvSpPr>
        <p:spPr>
          <a:xfrm>
            <a:off x="475488" y="2505456"/>
            <a:ext cx="128016" cy="128016"/>
          </a:xfrm>
          <a:prstGeom prst="ellipse">
            <a:avLst/>
          </a:prstGeom>
          <a:solidFill>
            <a:srgbClr val="A684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2395727"/>
            <a:ext cx="475488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C241F"/>
                </a:solidFill>
                <a:latin typeface="Calibri"/>
              </a:rPr>
              <a:t>El documento se sube, se reemplaza y se descarga.</a:t>
            </a:r>
          </a:p>
        </p:txBody>
      </p:sp>
      <p:sp>
        <p:nvSpPr>
          <p:cNvPr id="13" name="Oval 12"/>
          <p:cNvSpPr/>
          <p:nvPr/>
        </p:nvSpPr>
        <p:spPr>
          <a:xfrm>
            <a:off x="475488" y="2944368"/>
            <a:ext cx="128016" cy="128016"/>
          </a:xfrm>
          <a:prstGeom prst="ellipse">
            <a:avLst/>
          </a:prstGeom>
          <a:solidFill>
            <a:srgbClr val="A684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2834639"/>
            <a:ext cx="475488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C241F"/>
                </a:solidFill>
                <a:latin typeface="Calibri"/>
              </a:rPr>
              <a:t>Un distribuidor no abre el convenio de otro.</a:t>
            </a:r>
          </a:p>
        </p:txBody>
      </p:sp>
      <p:pic>
        <p:nvPicPr>
          <p:cNvPr id="15" name="Picture 14" descr="convenio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3560" y="1417320"/>
            <a:ext cx="6126480" cy="344728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11480" y="6473952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A544A"/>
                </a:solidFill>
                <a:latin typeface="Calibri"/>
              </a:rPr>
              <a:t>Adis Agrosel   ·   Propuesta del portal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24160" y="6473952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A544A"/>
                </a:solidFill>
                <a:latin typeface="Calibri"/>
              </a:rPr>
              <a:t>07  / 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C3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A68445"/>
                </a:solidFill>
                <a:latin typeface="Calibri"/>
              </a:rPr>
              <a:t>ADIS AGROSEL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493776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A68445"/>
                </a:solidFill>
                <a:latin typeface="Calibri"/>
              </a:rPr>
              <a:t>PÁGINA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749808"/>
            <a:ext cx="5029200" cy="6400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600" b="0">
                <a:solidFill>
                  <a:srgbClr val="1C3D32"/>
                </a:solidFill>
                <a:latin typeface="Calibri"/>
              </a:rPr>
              <a:t>Mantenimiento</a:t>
            </a:r>
          </a:p>
        </p:txBody>
      </p:sp>
      <p:sp>
        <p:nvSpPr>
          <p:cNvPr id="7" name="Oval 6"/>
          <p:cNvSpPr/>
          <p:nvPr/>
        </p:nvSpPr>
        <p:spPr>
          <a:xfrm>
            <a:off x="475488" y="1627632"/>
            <a:ext cx="128016" cy="128016"/>
          </a:xfrm>
          <a:prstGeom prst="ellipse">
            <a:avLst/>
          </a:prstGeom>
          <a:solidFill>
            <a:srgbClr val="A684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17904"/>
            <a:ext cx="475488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C241F"/>
                </a:solidFill>
                <a:latin typeface="Calibri"/>
              </a:rPr>
              <a:t>Los catálogos que alimentan la captura.</a:t>
            </a:r>
          </a:p>
        </p:txBody>
      </p:sp>
      <p:sp>
        <p:nvSpPr>
          <p:cNvPr id="9" name="Oval 8"/>
          <p:cNvSpPr/>
          <p:nvPr/>
        </p:nvSpPr>
        <p:spPr>
          <a:xfrm>
            <a:off x="475488" y="2066543"/>
            <a:ext cx="128016" cy="128016"/>
          </a:xfrm>
          <a:prstGeom prst="ellipse">
            <a:avLst/>
          </a:prstGeom>
          <a:solidFill>
            <a:srgbClr val="A684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956815"/>
            <a:ext cx="475488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C241F"/>
                </a:solidFill>
                <a:latin typeface="Calibri"/>
              </a:rPr>
              <a:t>Distribuidores, sucursales, vendedores y clientes.</a:t>
            </a:r>
          </a:p>
        </p:txBody>
      </p:sp>
      <p:sp>
        <p:nvSpPr>
          <p:cNvPr id="11" name="Oval 10"/>
          <p:cNvSpPr/>
          <p:nvPr/>
        </p:nvSpPr>
        <p:spPr>
          <a:xfrm>
            <a:off x="475488" y="2505456"/>
            <a:ext cx="128016" cy="128016"/>
          </a:xfrm>
          <a:prstGeom prst="ellipse">
            <a:avLst/>
          </a:prstGeom>
          <a:solidFill>
            <a:srgbClr val="A684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2395727"/>
            <a:ext cx="475488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C241F"/>
                </a:solidFill>
                <a:latin typeface="Calibri"/>
              </a:rPr>
              <a:t>Productos, usuarios y la escala de sell out.</a:t>
            </a:r>
          </a:p>
        </p:txBody>
      </p:sp>
      <p:sp>
        <p:nvSpPr>
          <p:cNvPr id="13" name="Oval 12"/>
          <p:cNvSpPr/>
          <p:nvPr/>
        </p:nvSpPr>
        <p:spPr>
          <a:xfrm>
            <a:off x="475488" y="2944368"/>
            <a:ext cx="128016" cy="128016"/>
          </a:xfrm>
          <a:prstGeom prst="ellipse">
            <a:avLst/>
          </a:prstGeom>
          <a:solidFill>
            <a:srgbClr val="A684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2834639"/>
            <a:ext cx="475488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C241F"/>
                </a:solidFill>
                <a:latin typeface="Calibri"/>
              </a:rPr>
              <a:t>El admin del distribuidor solo mantiene su red.</a:t>
            </a:r>
          </a:p>
        </p:txBody>
      </p:sp>
      <p:pic>
        <p:nvPicPr>
          <p:cNvPr id="15" name="Picture 14" descr="mantenimient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3560" y="1417320"/>
            <a:ext cx="6126480" cy="344728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11480" y="6473952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A544A"/>
                </a:solidFill>
                <a:latin typeface="Calibri"/>
              </a:rPr>
              <a:t>Adis Agrosel   ·   Propuesta del portal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24160" y="6473952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A544A"/>
                </a:solidFill>
                <a:latin typeface="Calibri"/>
              </a:rPr>
              <a:t>08  / 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C3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54864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A68445"/>
                </a:solidFill>
                <a:latin typeface="Calibri"/>
              </a:rPr>
              <a:t>ADIS AGROSEL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66928"/>
            <a:ext cx="10972800" cy="6400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0">
                <a:solidFill>
                  <a:srgbClr val="1C3D32"/>
                </a:solidFill>
                <a:latin typeface="Calibri"/>
              </a:rPr>
              <a:t>Qué cambia en la operación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554480"/>
            <a:ext cx="3703320" cy="2084831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2700">
            <a:solidFill>
              <a:srgbClr val="E3D9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12648" y="1755648"/>
            <a:ext cx="384048" cy="384048"/>
          </a:xfrm>
          <a:prstGeom prst="roundRect">
            <a:avLst>
              <a:gd name="adj" fmla="val 20000"/>
            </a:avLst>
          </a:prstGeom>
          <a:solidFill>
            <a:srgbClr val="1C3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12648" y="1810512"/>
            <a:ext cx="384048" cy="2926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E8D7B0"/>
                </a:solidFill>
                <a:latin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2648" y="2304288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C3D32"/>
                </a:solidFill>
                <a:latin typeface="Calibri"/>
              </a:rPr>
              <a:t>Una sola cifra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2648" y="2724912"/>
            <a:ext cx="3291840" cy="7315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5A544A"/>
                </a:solidFill>
                <a:latin typeface="Calibri"/>
              </a:rPr>
              <a:t>Se acaba el archivo que cada plaza trae con otro formato.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97680" y="1554480"/>
            <a:ext cx="3703320" cy="2084831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2700">
            <a:solidFill>
              <a:srgbClr val="E3D9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498848" y="1755648"/>
            <a:ext cx="384048" cy="384048"/>
          </a:xfrm>
          <a:prstGeom prst="roundRect">
            <a:avLst>
              <a:gd name="adj" fmla="val 20000"/>
            </a:avLst>
          </a:prstGeom>
          <a:solidFill>
            <a:srgbClr val="1C3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98848" y="1810512"/>
            <a:ext cx="384048" cy="2926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E8D7B0"/>
                </a:solidFill>
                <a:latin typeface="Calibr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98848" y="2304288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C3D32"/>
                </a:solidFill>
                <a:latin typeface="Calibri"/>
              </a:rPr>
              <a:t>Meta y pago juntos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98848" y="2724912"/>
            <a:ext cx="3291840" cy="7315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5A544A"/>
                </a:solidFill>
                <a:latin typeface="Calibri"/>
              </a:rPr>
              <a:t>La escala no se recalcula a mano al cierre del mes.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83879" y="1554480"/>
            <a:ext cx="3703320" cy="2084831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2700">
            <a:solidFill>
              <a:srgbClr val="E3D9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385048" y="1755648"/>
            <a:ext cx="384048" cy="384048"/>
          </a:xfrm>
          <a:prstGeom prst="roundRect">
            <a:avLst>
              <a:gd name="adj" fmla="val 20000"/>
            </a:avLst>
          </a:prstGeom>
          <a:solidFill>
            <a:srgbClr val="1C3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85048" y="1810512"/>
            <a:ext cx="384048" cy="2926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E8D7B0"/>
                </a:solidFill>
                <a:latin typeface="Calibri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85048" y="2304288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C3D32"/>
                </a:solidFill>
                <a:latin typeface="Calibri"/>
              </a:rPr>
              <a:t>Efectivo o producto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85048" y="2724912"/>
            <a:ext cx="3291840" cy="7315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5A544A"/>
                </a:solidFill>
                <a:latin typeface="Calibri"/>
              </a:rPr>
              <a:t>Los puntos de sell in se pagan en dinero o en mercancía.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11480" y="3840480"/>
            <a:ext cx="3703320" cy="2084831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2700">
            <a:solidFill>
              <a:srgbClr val="E3D9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12648" y="4041648"/>
            <a:ext cx="384048" cy="384048"/>
          </a:xfrm>
          <a:prstGeom prst="roundRect">
            <a:avLst>
              <a:gd name="adj" fmla="val 20000"/>
            </a:avLst>
          </a:prstGeom>
          <a:solidFill>
            <a:srgbClr val="1C3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12648" y="4096512"/>
            <a:ext cx="384048" cy="2926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E8D7B0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2648" y="4590288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C3D32"/>
                </a:solidFill>
                <a:latin typeface="Calibri"/>
              </a:rPr>
              <a:t>El convenio junto al resultado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2648" y="5010912"/>
            <a:ext cx="3291840" cy="7315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5A544A"/>
                </a:solidFill>
                <a:latin typeface="Calibri"/>
              </a:rPr>
              <a:t>El documento firmado vive en el portal, no en un correo.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297680" y="3840480"/>
            <a:ext cx="3703320" cy="2084831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2700">
            <a:solidFill>
              <a:srgbClr val="E3D9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4498848" y="4041648"/>
            <a:ext cx="384048" cy="384048"/>
          </a:xfrm>
          <a:prstGeom prst="roundRect">
            <a:avLst>
              <a:gd name="adj" fmla="val 20000"/>
            </a:avLst>
          </a:prstGeom>
          <a:solidFill>
            <a:srgbClr val="1C3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498848" y="4096512"/>
            <a:ext cx="384048" cy="2926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E8D7B0"/>
                </a:solidFill>
                <a:latin typeface="Calibri"/>
              </a:rPr>
              <a:t>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98848" y="4590288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C3D32"/>
                </a:solidFill>
                <a:latin typeface="Calibri"/>
              </a:rPr>
              <a:t>Cada rol en su lugar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98848" y="5010912"/>
            <a:ext cx="3291840" cy="7315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5A544A"/>
                </a:solidFill>
                <a:latin typeface="Calibri"/>
              </a:rPr>
              <a:t>Gerencia liquida. El capturista captura. Consulta solo lee.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183879" y="3840480"/>
            <a:ext cx="3703320" cy="2084831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2700">
            <a:solidFill>
              <a:srgbClr val="E3D9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8385048" y="4041648"/>
            <a:ext cx="384048" cy="384048"/>
          </a:xfrm>
          <a:prstGeom prst="roundRect">
            <a:avLst>
              <a:gd name="adj" fmla="val 20000"/>
            </a:avLst>
          </a:prstGeom>
          <a:solidFill>
            <a:srgbClr val="1C3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385048" y="4096512"/>
            <a:ext cx="384048" cy="2926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E8D7B0"/>
                </a:solidFill>
                <a:latin typeface="Calibri"/>
              </a:rPr>
              <a:t>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85048" y="4590288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C3D32"/>
                </a:solidFill>
                <a:latin typeface="Calibri"/>
              </a:rPr>
              <a:t>Listo para una junta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385048" y="5010912"/>
            <a:ext cx="3291840" cy="7315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5A544A"/>
                </a:solidFill>
                <a:latin typeface="Calibri"/>
              </a:rPr>
              <a:t>La red se muestra con datos ya cargados, sin armar la presentación esa mañana.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11480" y="6473952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A544A"/>
                </a:solidFill>
                <a:latin typeface="Calibri"/>
              </a:rPr>
              <a:t>Adis Agrosel   ·   Propuesta del portal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424160" y="6473952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A544A"/>
                </a:solidFill>
                <a:latin typeface="Calibri"/>
              </a:rPr>
              <a:t>09  / 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C3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01168"/>
            <a:ext cx="7315200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A68445"/>
                </a:solidFill>
                <a:latin typeface="Calibri"/>
              </a:rPr>
              <a:t>ADIS AGROSEL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438912"/>
            <a:ext cx="9144000" cy="5029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0">
                <a:solidFill>
                  <a:srgbClr val="1C3D32"/>
                </a:solidFill>
                <a:latin typeface="Calibri"/>
              </a:rPr>
              <a:t>Costos y diferenciación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1024128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5A544A"/>
                </a:solidFill>
                <a:latin typeface="Calibri"/>
              </a:rPr>
              <a:t>Los montos se llenan al cotizar. Aquí queda el alcance de cada concepto.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11480" y="1463040"/>
          <a:ext cx="7452360" cy="4617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360"/>
                <a:gridCol w="4160520"/>
                <a:gridCol w="1554480"/>
              </a:tblGrid>
              <a:tr h="659674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E8D7B0"/>
                          </a:solidFill>
                          <a:latin typeface="Calibri"/>
                        </a:rPr>
                        <a:t>Concepto</a:t>
                      </a:r>
                    </a:p>
                  </a:txBody>
                  <a:tcPr marL="91440" anchor="ctr">
                    <a:solidFill>
                      <a:srgbClr val="1C3D3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E8D7B0"/>
                          </a:solidFill>
                          <a:latin typeface="Calibri"/>
                        </a:rPr>
                        <a:t>Incluye</a:t>
                      </a:r>
                    </a:p>
                  </a:txBody>
                  <a:tcPr marL="91440" anchor="ctr">
                    <a:solidFill>
                      <a:srgbClr val="1C3D3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E8D7B0"/>
                          </a:solidFill>
                          <a:latin typeface="Calibri"/>
                        </a:rPr>
                        <a:t>Precio</a:t>
                      </a:r>
                    </a:p>
                  </a:txBody>
                  <a:tcPr marL="91440" anchor="ctr">
                    <a:solidFill>
                      <a:srgbClr val="1C3D32"/>
                    </a:solidFill>
                  </a:tcPr>
                </a:tc>
              </a:tr>
              <a:tr h="659674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3D32"/>
                          </a:solidFill>
                          <a:latin typeface="Calibri"/>
                        </a:rPr>
                        <a:t>Portal</a:t>
                      </a:r>
                    </a:p>
                  </a:txBody>
                  <a:tcPr marL="91440" anchor="ctr">
                    <a:solidFill>
                      <a:srgbClr val="FFF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1F"/>
                          </a:solidFill>
                          <a:latin typeface="Calibri"/>
                        </a:rPr>
                        <a:t>Acceso, perfiles y menú según el rol</a:t>
                      </a:r>
                    </a:p>
                  </a:txBody>
                  <a:tcPr marL="91440" anchor="ctr">
                    <a:solidFill>
                      <a:srgbClr val="FFF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5A544A"/>
                          </a:solidFill>
                          <a:latin typeface="Calibri"/>
                        </a:rPr>
                        <a:t>Por definir</a:t>
                      </a:r>
                    </a:p>
                  </a:txBody>
                  <a:tcPr marL="91440" anchor="ctr">
                    <a:solidFill>
                      <a:srgbClr val="FFFCF7"/>
                    </a:solidFill>
                  </a:tcPr>
                </a:tc>
              </a:tr>
              <a:tr h="659674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3D32"/>
                          </a:solidFill>
                          <a:latin typeface="Calibri"/>
                        </a:rPr>
                        <a:t>Dashboard</a:t>
                      </a:r>
                    </a:p>
                  </a:txBody>
                  <a:tcPr marL="91440" anchor="ctr">
                    <a:solidFill>
                      <a:srgbClr val="FBF7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1F"/>
                          </a:solidFill>
                          <a:latin typeface="Calibri"/>
                        </a:rPr>
                        <a:t>Indicadores, dos gráficas y dos tablas</a:t>
                      </a:r>
                    </a:p>
                  </a:txBody>
                  <a:tcPr marL="91440" anchor="ctr">
                    <a:solidFill>
                      <a:srgbClr val="FBF7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5A544A"/>
                          </a:solidFill>
                          <a:latin typeface="Calibri"/>
                        </a:rPr>
                        <a:t>Por definir</a:t>
                      </a:r>
                    </a:p>
                  </a:txBody>
                  <a:tcPr marL="91440" anchor="ctr">
                    <a:solidFill>
                      <a:srgbClr val="FBF7EF"/>
                    </a:solidFill>
                  </a:tcPr>
                </a:tc>
              </a:tr>
              <a:tr h="659674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3D32"/>
                          </a:solidFill>
                          <a:latin typeface="Calibri"/>
                        </a:rPr>
                        <a:t>Operación</a:t>
                      </a:r>
                    </a:p>
                  </a:txBody>
                  <a:tcPr marL="91440" anchor="ctr">
                    <a:solidFill>
                      <a:srgbClr val="FFF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1F"/>
                          </a:solidFill>
                          <a:latin typeface="Calibri"/>
                        </a:rPr>
                        <a:t>Captura, carga CSV y reportes a Excel</a:t>
                      </a:r>
                    </a:p>
                  </a:txBody>
                  <a:tcPr marL="91440" anchor="ctr">
                    <a:solidFill>
                      <a:srgbClr val="FFF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5A544A"/>
                          </a:solidFill>
                          <a:latin typeface="Calibri"/>
                        </a:rPr>
                        <a:t>Por definir</a:t>
                      </a:r>
                    </a:p>
                  </a:txBody>
                  <a:tcPr marL="91440" anchor="ctr">
                    <a:solidFill>
                      <a:srgbClr val="FFFCF7"/>
                    </a:solidFill>
                  </a:tcPr>
                </a:tc>
              </a:tr>
              <a:tr h="659674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3D32"/>
                          </a:solidFill>
                          <a:latin typeface="Calibri"/>
                        </a:rPr>
                        <a:t>Sell out</a:t>
                      </a:r>
                    </a:p>
                  </a:txBody>
                  <a:tcPr marL="91440" anchor="ctr">
                    <a:solidFill>
                      <a:srgbClr val="FBF7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1F"/>
                          </a:solidFill>
                          <a:latin typeface="Calibri"/>
                        </a:rPr>
                        <a:t>Escala, estados y venta por cliente</a:t>
                      </a:r>
                    </a:p>
                  </a:txBody>
                  <a:tcPr marL="91440" anchor="ctr">
                    <a:solidFill>
                      <a:srgbClr val="FBF7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5A544A"/>
                          </a:solidFill>
                          <a:latin typeface="Calibri"/>
                        </a:rPr>
                        <a:t>Por definir</a:t>
                      </a:r>
                    </a:p>
                  </a:txBody>
                  <a:tcPr marL="91440" anchor="ctr">
                    <a:solidFill>
                      <a:srgbClr val="FBF7EF"/>
                    </a:solidFill>
                  </a:tcPr>
                </a:tc>
              </a:tr>
              <a:tr h="659674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3D32"/>
                          </a:solidFill>
                          <a:latin typeface="Calibri"/>
                        </a:rPr>
                        <a:t>Sell in</a:t>
                      </a:r>
                    </a:p>
                  </a:txBody>
                  <a:tcPr marL="91440" anchor="ctr">
                    <a:solidFill>
                      <a:srgbClr val="FFF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1F"/>
                          </a:solidFill>
                          <a:latin typeface="Calibri"/>
                        </a:rPr>
                        <a:t>Meta, efectivo, bonificación y convenios</a:t>
                      </a:r>
                    </a:p>
                  </a:txBody>
                  <a:tcPr marL="91440" anchor="ctr">
                    <a:solidFill>
                      <a:srgbClr val="FFF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5A544A"/>
                          </a:solidFill>
                          <a:latin typeface="Calibri"/>
                        </a:rPr>
                        <a:t>Por definir</a:t>
                      </a:r>
                    </a:p>
                  </a:txBody>
                  <a:tcPr marL="91440" anchor="ctr">
                    <a:solidFill>
                      <a:srgbClr val="FFFCF7"/>
                    </a:solidFill>
                  </a:tcPr>
                </a:tc>
              </a:tr>
              <a:tr h="659676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3D32"/>
                          </a:solidFill>
                          <a:latin typeface="Calibri"/>
                        </a:rPr>
                        <a:t>Mantenimiento</a:t>
                      </a:r>
                    </a:p>
                  </a:txBody>
                  <a:tcPr marL="91440" anchor="ctr">
                    <a:solidFill>
                      <a:srgbClr val="FBF7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41F"/>
                          </a:solidFill>
                          <a:latin typeface="Calibri"/>
                        </a:rPr>
                        <a:t>Catálogos, usuarios y la escala</a:t>
                      </a:r>
                    </a:p>
                  </a:txBody>
                  <a:tcPr marL="91440" anchor="ctr">
                    <a:solidFill>
                      <a:srgbClr val="FBF7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5A544A"/>
                          </a:solidFill>
                          <a:latin typeface="Calibri"/>
                        </a:rPr>
                        <a:t>Por definir</a:t>
                      </a:r>
                    </a:p>
                  </a:txBody>
                  <a:tcPr marL="91440" anchor="ctr">
                    <a:solidFill>
                      <a:srgbClr val="FBF7EF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8092440" y="1463040"/>
            <a:ext cx="3703320" cy="4617720"/>
          </a:xfrm>
          <a:prstGeom prst="roundRect">
            <a:avLst>
              <a:gd name="adj" fmla="val 8000"/>
            </a:avLst>
          </a:prstGeom>
          <a:solidFill>
            <a:srgbClr val="1C3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321040" y="1664208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FFFCF7"/>
                </a:solidFill>
                <a:latin typeface="Calibri"/>
              </a:rPr>
              <a:t>Diferenciación</a:t>
            </a:r>
          </a:p>
        </p:txBody>
      </p:sp>
      <p:sp>
        <p:nvSpPr>
          <p:cNvPr id="10" name="Oval 9"/>
          <p:cNvSpPr/>
          <p:nvPr/>
        </p:nvSpPr>
        <p:spPr>
          <a:xfrm>
            <a:off x="8366760" y="2340864"/>
            <a:ext cx="109728" cy="109728"/>
          </a:xfrm>
          <a:prstGeom prst="ellipse">
            <a:avLst/>
          </a:prstGeom>
          <a:solidFill>
            <a:srgbClr val="A684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595360" y="2249424"/>
            <a:ext cx="297180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E8D7B0"/>
                </a:solidFill>
                <a:latin typeface="Calibri"/>
              </a:rPr>
              <a:t>No es una hoja de cálculo compartida. Cada perfil ve solo lo suyo.</a:t>
            </a:r>
          </a:p>
        </p:txBody>
      </p:sp>
      <p:sp>
        <p:nvSpPr>
          <p:cNvPr id="12" name="Oval 11"/>
          <p:cNvSpPr/>
          <p:nvPr/>
        </p:nvSpPr>
        <p:spPr>
          <a:xfrm>
            <a:off x="8366760" y="3054096"/>
            <a:ext cx="109728" cy="109728"/>
          </a:xfrm>
          <a:prstGeom prst="ellipse">
            <a:avLst/>
          </a:prstGeom>
          <a:solidFill>
            <a:srgbClr val="A684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595360" y="2962656"/>
            <a:ext cx="297180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E8D7B0"/>
                </a:solidFill>
                <a:latin typeface="Calibri"/>
              </a:rPr>
              <a:t>El sell out no espera al 100%. La escala empieza en 80%.</a:t>
            </a:r>
          </a:p>
        </p:txBody>
      </p:sp>
      <p:sp>
        <p:nvSpPr>
          <p:cNvPr id="14" name="Oval 13"/>
          <p:cNvSpPr/>
          <p:nvPr/>
        </p:nvSpPr>
        <p:spPr>
          <a:xfrm>
            <a:off x="8366760" y="3767328"/>
            <a:ext cx="109728" cy="109728"/>
          </a:xfrm>
          <a:prstGeom prst="ellipse">
            <a:avLst/>
          </a:prstGeom>
          <a:solidFill>
            <a:srgbClr val="A684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595360" y="3675888"/>
            <a:ext cx="297180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E8D7B0"/>
                </a:solidFill>
                <a:latin typeface="Calibri"/>
              </a:rPr>
              <a:t>El sell in no es un premio cerrado. Pasa a efectivo o a producto.</a:t>
            </a:r>
          </a:p>
        </p:txBody>
      </p:sp>
      <p:sp>
        <p:nvSpPr>
          <p:cNvPr id="16" name="Oval 15"/>
          <p:cNvSpPr/>
          <p:nvPr/>
        </p:nvSpPr>
        <p:spPr>
          <a:xfrm>
            <a:off x="8366760" y="4480560"/>
            <a:ext cx="109728" cy="109728"/>
          </a:xfrm>
          <a:prstGeom prst="ellipse">
            <a:avLst/>
          </a:prstGeom>
          <a:solidFill>
            <a:srgbClr val="A684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595360" y="4389120"/>
            <a:ext cx="297180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E8D7B0"/>
                </a:solidFill>
                <a:latin typeface="Calibri"/>
              </a:rPr>
              <a:t>Si el cliente no está en el catálogo, esa venta no entra.</a:t>
            </a:r>
          </a:p>
        </p:txBody>
      </p:sp>
      <p:sp>
        <p:nvSpPr>
          <p:cNvPr id="18" name="Oval 17"/>
          <p:cNvSpPr/>
          <p:nvPr/>
        </p:nvSpPr>
        <p:spPr>
          <a:xfrm>
            <a:off x="8366760" y="5193792"/>
            <a:ext cx="109728" cy="109728"/>
          </a:xfrm>
          <a:prstGeom prst="ellipse">
            <a:avLst/>
          </a:prstGeom>
          <a:solidFill>
            <a:srgbClr val="A684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595360" y="5102352"/>
            <a:ext cx="297180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E8D7B0"/>
                </a:solidFill>
                <a:latin typeface="Calibri"/>
              </a:rPr>
              <a:t>El convenio se sube, se reemplaza y se descarga en el mismo portal.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1480" y="6473952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A544A"/>
                </a:solidFill>
                <a:latin typeface="Calibri"/>
              </a:rPr>
              <a:t>Adis Agrosel   ·   Propuesta del portal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424160" y="6473952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A544A"/>
                </a:solidFill>
                <a:latin typeface="Calibri"/>
              </a:rPr>
              <a:t>10  / 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Adis Agrosel</dc:title>
  <dc:subject>Propuesta del portal</dc:subject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